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0" r:id="rId3"/>
    <p:sldId id="257" r:id="rId4"/>
    <p:sldId id="258" r:id="rId5"/>
    <p:sldId id="263" r:id="rId6"/>
    <p:sldId id="261" r:id="rId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7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D35ED8E6-1A17-42A3-A9BE-FB290D355B8A}" type="datetimeFigureOut">
              <a:rPr lang="fr-FR" smtClean="0"/>
              <a:pPr/>
              <a:t>12/03/2013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DE5F321-E074-4322-B4DE-6F032DE14E3F}"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35ED8E6-1A17-42A3-A9BE-FB290D355B8A}" type="datetimeFigureOut">
              <a:rPr lang="fr-FR" smtClean="0"/>
              <a:pPr/>
              <a:t>12/03/2013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DE5F321-E074-4322-B4DE-6F032DE14E3F}"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35ED8E6-1A17-42A3-A9BE-FB290D355B8A}" type="datetimeFigureOut">
              <a:rPr lang="fr-FR" smtClean="0"/>
              <a:pPr/>
              <a:t>12/03/2013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DE5F321-E074-4322-B4DE-6F032DE14E3F}"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35ED8E6-1A17-42A3-A9BE-FB290D355B8A}" type="datetimeFigureOut">
              <a:rPr lang="fr-FR" smtClean="0"/>
              <a:pPr/>
              <a:t>12/03/2013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DE5F321-E074-4322-B4DE-6F032DE14E3F}"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D35ED8E6-1A17-42A3-A9BE-FB290D355B8A}" type="datetimeFigureOut">
              <a:rPr lang="fr-FR" smtClean="0"/>
              <a:pPr/>
              <a:t>12/03/2013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DE5F321-E074-4322-B4DE-6F032DE14E3F}"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D35ED8E6-1A17-42A3-A9BE-FB290D355B8A}" type="datetimeFigureOut">
              <a:rPr lang="fr-FR" smtClean="0"/>
              <a:pPr/>
              <a:t>12/03/2013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DE5F321-E074-4322-B4DE-6F032DE14E3F}"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D35ED8E6-1A17-42A3-A9BE-FB290D355B8A}" type="datetimeFigureOut">
              <a:rPr lang="fr-FR" smtClean="0"/>
              <a:pPr/>
              <a:t>12/03/2013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FDE5F321-E074-4322-B4DE-6F032DE14E3F}"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D35ED8E6-1A17-42A3-A9BE-FB290D355B8A}" type="datetimeFigureOut">
              <a:rPr lang="fr-FR" smtClean="0"/>
              <a:pPr/>
              <a:t>12/03/2013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FDE5F321-E074-4322-B4DE-6F032DE14E3F}"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35ED8E6-1A17-42A3-A9BE-FB290D355B8A}" type="datetimeFigureOut">
              <a:rPr lang="fr-FR" smtClean="0"/>
              <a:pPr/>
              <a:t>12/03/2013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FDE5F321-E074-4322-B4DE-6F032DE14E3F}"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D35ED8E6-1A17-42A3-A9BE-FB290D355B8A}" type="datetimeFigureOut">
              <a:rPr lang="fr-FR" smtClean="0"/>
              <a:pPr/>
              <a:t>12/03/2013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DE5F321-E074-4322-B4DE-6F032DE14E3F}"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D35ED8E6-1A17-42A3-A9BE-FB290D355B8A}" type="datetimeFigureOut">
              <a:rPr lang="fr-FR" smtClean="0"/>
              <a:pPr/>
              <a:t>12/03/2013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DE5F321-E074-4322-B4DE-6F032DE14E3F}"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5ED8E6-1A17-42A3-A9BE-FB290D355B8A}" type="datetimeFigureOut">
              <a:rPr lang="fr-FR" smtClean="0"/>
              <a:pPr/>
              <a:t>12/03/2013</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E5F321-E074-4322-B4DE-6F032DE14E3F}"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8" Type="http://schemas.openxmlformats.org/officeDocument/2006/relationships/image" Target="../media/image4.gif"/><Relationship Id="rId3" Type="http://schemas.openxmlformats.org/officeDocument/2006/relationships/hyperlink" Target="R2.ppt" TargetMode="External"/><Relationship Id="rId7" Type="http://schemas.openxmlformats.org/officeDocument/2006/relationships/image" Target="../media/image3.emf"/><Relationship Id="rId2" Type="http://schemas.openxmlformats.org/officeDocument/2006/relationships/hyperlink" Target="R1.ppt" TargetMode="Externa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hyperlink" Target="R4.ppt" TargetMode="External"/><Relationship Id="rId9" Type="http://schemas.openxmlformats.org/officeDocument/2006/relationships/image" Target="../media/image5.png"/></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R6.pptx" TargetMode="External"/><Relationship Id="rId7" Type="http://schemas.openxmlformats.org/officeDocument/2006/relationships/image" Target="../media/image4.gif"/><Relationship Id="rId2" Type="http://schemas.openxmlformats.org/officeDocument/2006/relationships/hyperlink" Target="R5.ppt" TargetMode="External"/><Relationship Id="rId1" Type="http://schemas.openxmlformats.org/officeDocument/2006/relationships/slideLayout" Target="../slideLayouts/slideLayout2.xml"/><Relationship Id="rId6" Type="http://schemas.openxmlformats.org/officeDocument/2006/relationships/image" Target="../media/image3.emf"/><Relationship Id="rId5" Type="http://schemas.openxmlformats.org/officeDocument/2006/relationships/image" Target="../media/image2.png"/><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hyperlink" Target="R8.ppt" TargetMode="External"/><Relationship Id="rId1" Type="http://schemas.openxmlformats.org/officeDocument/2006/relationships/slideLayout" Target="../slideLayouts/slideLayout2.xml"/><Relationship Id="rId6" Type="http://schemas.openxmlformats.org/officeDocument/2006/relationships/image" Target="../media/image4.gif"/><Relationship Id="rId5" Type="http://schemas.openxmlformats.org/officeDocument/2006/relationships/image" Target="../media/image3.emf"/><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emf"/></Relationships>
</file>

<file path=ppt/slides/_rels/slide6.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2.png"/><Relationship Id="rId7"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78904" y="2934072"/>
            <a:ext cx="8229600" cy="1143000"/>
          </a:xfrm>
        </p:spPr>
        <p:txBody>
          <a:bodyPr>
            <a:normAutofit/>
          </a:bodyPr>
          <a:lstStyle/>
          <a:p>
            <a:r>
              <a:rPr lang="fr-FR" sz="2200" dirty="0" smtClean="0">
                <a:latin typeface="Arial" pitchFamily="34" charset="0"/>
                <a:cs typeface="Arial" pitchFamily="34" charset="0"/>
              </a:rPr>
              <a:t>Evolution du CHM Niger depuis l’atelier de Cotonou (</a:t>
            </a:r>
            <a:r>
              <a:rPr lang="fr-FR" sz="2200" dirty="0">
                <a:latin typeface="Arial" pitchFamily="34" charset="0"/>
                <a:cs typeface="Arial" pitchFamily="34" charset="0"/>
              </a:rPr>
              <a:t>avril 2012</a:t>
            </a:r>
            <a:r>
              <a:rPr lang="fr-FR" sz="2200" dirty="0" smtClean="0">
                <a:latin typeface="Arial" pitchFamily="34" charset="0"/>
                <a:cs typeface="Arial" pitchFamily="34" charset="0"/>
              </a:rPr>
              <a:t>)</a:t>
            </a:r>
            <a:br>
              <a:rPr lang="fr-FR" sz="2200" dirty="0" smtClean="0">
                <a:latin typeface="Arial" pitchFamily="34" charset="0"/>
                <a:cs typeface="Arial" pitchFamily="34" charset="0"/>
              </a:rPr>
            </a:br>
            <a:r>
              <a:rPr lang="fr-FR" sz="2400" dirty="0" smtClean="0"/>
              <a:t> </a:t>
            </a:r>
            <a:r>
              <a:rPr lang="fr-FR" sz="2000" dirty="0" smtClean="0">
                <a:latin typeface="Arial" pitchFamily="34" charset="0"/>
                <a:cs typeface="Arial" pitchFamily="34" charset="0"/>
              </a:rPr>
              <a:t>(Marrakech du 11 au 14 mars 2013) </a:t>
            </a:r>
            <a:endParaRPr lang="fr-FR" sz="2000" dirty="0">
              <a:latin typeface="Arial" pitchFamily="34" charset="0"/>
              <a:cs typeface="Arial" pitchFamily="34" charset="0"/>
            </a:endParaRPr>
          </a:p>
        </p:txBody>
      </p:sp>
      <p:pic>
        <p:nvPicPr>
          <p:cNvPr id="4" name="Image 1" descr="CNEDD Nouveau"/>
          <p:cNvPicPr>
            <a:picLocks noChangeAspect="1" noChangeArrowheads="1"/>
          </p:cNvPicPr>
          <p:nvPr/>
        </p:nvPicPr>
        <p:blipFill>
          <a:blip r:embed="rId2" cstate="print"/>
          <a:srcRect/>
          <a:stretch>
            <a:fillRect/>
          </a:stretch>
        </p:blipFill>
        <p:spPr bwMode="auto">
          <a:xfrm>
            <a:off x="0" y="0"/>
            <a:ext cx="877888" cy="855663"/>
          </a:xfrm>
          <a:prstGeom prst="rect">
            <a:avLst/>
          </a:prstGeom>
          <a:noFill/>
          <a:ln w="9525">
            <a:noFill/>
            <a:miter lim="800000"/>
            <a:headEnd/>
            <a:tailEnd/>
          </a:ln>
        </p:spPr>
      </p:pic>
      <p:pic>
        <p:nvPicPr>
          <p:cNvPr id="5" name="Picture 10" descr="C:\Users\Mounjo\Desktop\JIB-2012\Logo-Plan-strategique.png"/>
          <p:cNvPicPr>
            <a:picLocks noChangeAspect="1" noChangeArrowheads="1"/>
          </p:cNvPicPr>
          <p:nvPr/>
        </p:nvPicPr>
        <p:blipFill>
          <a:blip r:embed="rId3" cstate="print"/>
          <a:srcRect/>
          <a:stretch>
            <a:fillRect/>
          </a:stretch>
        </p:blipFill>
        <p:spPr bwMode="auto">
          <a:xfrm>
            <a:off x="12700" y="1481138"/>
            <a:ext cx="917575" cy="3600450"/>
          </a:xfrm>
          <a:prstGeom prst="rect">
            <a:avLst/>
          </a:prstGeom>
          <a:noFill/>
          <a:ln w="9525">
            <a:noFill/>
            <a:miter lim="800000"/>
            <a:headEnd/>
            <a:tailEnd/>
          </a:ln>
        </p:spPr>
      </p:pic>
      <p:pic>
        <p:nvPicPr>
          <p:cNvPr id="6" name="Picture 16"/>
          <p:cNvPicPr>
            <a:picLocks noChangeAspect="1" noChangeArrowheads="1"/>
          </p:cNvPicPr>
          <p:nvPr/>
        </p:nvPicPr>
        <p:blipFill>
          <a:blip r:embed="rId4" cstate="print"/>
          <a:srcRect/>
          <a:stretch>
            <a:fillRect/>
          </a:stretch>
        </p:blipFill>
        <p:spPr bwMode="auto">
          <a:xfrm>
            <a:off x="14288" y="5081588"/>
            <a:ext cx="971550" cy="1776412"/>
          </a:xfrm>
          <a:prstGeom prst="rect">
            <a:avLst/>
          </a:prstGeom>
          <a:noFill/>
          <a:ln w="9525">
            <a:noFill/>
            <a:miter lim="800000"/>
            <a:headEnd/>
            <a:tailEnd/>
          </a:ln>
        </p:spPr>
      </p:pic>
      <p:pic>
        <p:nvPicPr>
          <p:cNvPr id="7" name="Picture 2" descr="http://ne.chm-cbd.net/portal_layout/left_logo.gif"/>
          <p:cNvPicPr>
            <a:picLocks noChangeAspect="1" noChangeArrowheads="1" noCrop="1"/>
          </p:cNvPicPr>
          <p:nvPr/>
        </p:nvPicPr>
        <p:blipFill>
          <a:blip r:embed="rId5" cstate="print"/>
          <a:srcRect/>
          <a:stretch>
            <a:fillRect/>
          </a:stretch>
        </p:blipFill>
        <p:spPr bwMode="auto">
          <a:xfrm>
            <a:off x="3625850" y="0"/>
            <a:ext cx="1446213" cy="1044575"/>
          </a:xfrm>
          <a:prstGeom prst="rect">
            <a:avLst/>
          </a:prstGeom>
          <a:noFill/>
          <a:ln w="9525">
            <a:noFill/>
            <a:miter lim="800000"/>
            <a:headEnd/>
            <a:tailEnd/>
          </a:ln>
        </p:spPr>
      </p:pic>
      <p:pic>
        <p:nvPicPr>
          <p:cNvPr id="8" name="Picture 7" descr="C:\Users\Mounjo\Desktop\left_logo.gif"/>
          <p:cNvPicPr>
            <a:picLocks noChangeAspect="1" noChangeArrowheads="1"/>
          </p:cNvPicPr>
          <p:nvPr/>
        </p:nvPicPr>
        <p:blipFill>
          <a:blip r:embed="rId6" cstate="print"/>
          <a:srcRect/>
          <a:stretch>
            <a:fillRect/>
          </a:stretch>
        </p:blipFill>
        <p:spPr bwMode="auto">
          <a:xfrm>
            <a:off x="8384604" y="44624"/>
            <a:ext cx="723900" cy="1092200"/>
          </a:xfrm>
          <a:prstGeom prst="rect">
            <a:avLst/>
          </a:prstGeom>
          <a:noFill/>
        </p:spPr>
      </p:pic>
      <p:sp>
        <p:nvSpPr>
          <p:cNvPr id="9" name="Sous-titre 2"/>
          <p:cNvSpPr txBox="1">
            <a:spLocks/>
          </p:cNvSpPr>
          <p:nvPr/>
        </p:nvSpPr>
        <p:spPr>
          <a:xfrm>
            <a:off x="1331640" y="5060776"/>
            <a:ext cx="7272808" cy="1752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0"/>
              </a:spcBef>
              <a:spcAft>
                <a:spcPts val="0"/>
              </a:spcAft>
              <a:buClrTx/>
              <a:buSzTx/>
              <a:tabLst/>
              <a:defRPr/>
            </a:pPr>
            <a:r>
              <a:rPr kumimoji="0" lang="fr-FR" sz="2000" b="0" i="0" u="none" strike="noStrike" kern="1200" cap="none" spc="0" normalizeH="0" baseline="0" noProof="0" dirty="0" smtClean="0">
                <a:ln>
                  <a:noFill/>
                </a:ln>
                <a:solidFill>
                  <a:schemeClr val="tx1"/>
                </a:solidFill>
                <a:effectLst/>
                <a:uLnTx/>
                <a:uFillTx/>
                <a:latin typeface="Arial" pitchFamily="34" charset="0"/>
                <a:cs typeface="Arial" pitchFamily="34" charset="0"/>
              </a:rPr>
              <a:t>Boubacar Boureima, CHM</a:t>
            </a:r>
            <a:r>
              <a:rPr kumimoji="0" lang="fr-FR" sz="2000" b="0" i="0" u="none" strike="noStrike" kern="1200" cap="none" spc="0" normalizeH="0" noProof="0" dirty="0" smtClean="0">
                <a:ln>
                  <a:noFill/>
                </a:ln>
                <a:solidFill>
                  <a:schemeClr val="tx1"/>
                </a:solidFill>
                <a:effectLst/>
                <a:uLnTx/>
                <a:uFillTx/>
                <a:latin typeface="Arial" pitchFamily="34" charset="0"/>
                <a:cs typeface="Arial" pitchFamily="34" charset="0"/>
              </a:rPr>
              <a:t> Niger</a:t>
            </a:r>
            <a:endParaRPr kumimoji="0" lang="fr-FR" sz="2000" b="0" i="0" u="none" strike="noStrike" kern="1200" cap="none" spc="0" normalizeH="0" baseline="0" noProof="0" dirty="0" smtClean="0">
              <a:ln>
                <a:noFill/>
              </a:ln>
              <a:solidFill>
                <a:schemeClr val="tx1"/>
              </a:solidFill>
              <a:effectLst/>
              <a:uLnTx/>
              <a:uFillTx/>
              <a:latin typeface="Arial" pitchFamily="34" charset="0"/>
              <a:cs typeface="Arial" pitchFamily="34" charset="0"/>
            </a:endParaRPr>
          </a:p>
          <a:p>
            <a:pPr marL="342900" marR="0" lvl="0" indent="-342900" algn="l" defTabSz="914400" rtl="0" eaLnBrk="1" fontAlgn="auto" latinLnBrk="0" hangingPunct="1">
              <a:lnSpc>
                <a:spcPct val="100000"/>
              </a:lnSpc>
              <a:spcBef>
                <a:spcPct val="0"/>
              </a:spcBef>
              <a:spcAft>
                <a:spcPts val="0"/>
              </a:spcAft>
              <a:buClrTx/>
              <a:buSzTx/>
              <a:tabLst/>
              <a:defRPr/>
            </a:pPr>
            <a:r>
              <a:rPr kumimoji="0" lang="fr-FR" sz="2000" b="0" i="0" u="none" strike="noStrike" kern="1200" cap="none" spc="0" normalizeH="0" baseline="0" noProof="0" dirty="0" smtClean="0">
                <a:ln>
                  <a:noFill/>
                </a:ln>
                <a:solidFill>
                  <a:schemeClr val="tx1"/>
                </a:solidFill>
                <a:effectLst/>
                <a:uLnTx/>
                <a:uFillTx/>
                <a:latin typeface="Arial" pitchFamily="34" charset="0"/>
                <a:cs typeface="Arial" pitchFamily="34" charset="0"/>
              </a:rPr>
              <a:t>Secrétariat Exécutif du Conseil National de l’Environnement </a:t>
            </a:r>
          </a:p>
          <a:p>
            <a:pPr marL="342900" marR="0" lvl="0" indent="-342900" algn="l" defTabSz="914400" rtl="0" eaLnBrk="1" fontAlgn="auto" latinLnBrk="0" hangingPunct="1">
              <a:lnSpc>
                <a:spcPct val="100000"/>
              </a:lnSpc>
              <a:spcBef>
                <a:spcPct val="0"/>
              </a:spcBef>
              <a:spcAft>
                <a:spcPts val="0"/>
              </a:spcAft>
              <a:buClrTx/>
              <a:buSzTx/>
              <a:tabLst/>
              <a:defRPr/>
            </a:pPr>
            <a:r>
              <a:rPr kumimoji="0" lang="fr-FR" sz="2000" b="0" i="0" u="none" strike="noStrike" kern="1200" cap="none" spc="0" normalizeH="0" baseline="0" noProof="0" dirty="0" smtClean="0">
                <a:ln>
                  <a:noFill/>
                </a:ln>
                <a:solidFill>
                  <a:schemeClr val="tx1"/>
                </a:solidFill>
                <a:effectLst/>
                <a:uLnTx/>
                <a:uFillTx/>
                <a:latin typeface="Arial" pitchFamily="34" charset="0"/>
                <a:cs typeface="Arial" pitchFamily="34" charset="0"/>
              </a:rPr>
              <a:t>pour un Développement Durable (SE/CNEDD),</a:t>
            </a:r>
          </a:p>
          <a:p>
            <a:pPr marL="342900" marR="0" lvl="0" indent="-342900" algn="l" defTabSz="914400" rtl="0" eaLnBrk="1" fontAlgn="auto" latinLnBrk="0" hangingPunct="1">
              <a:lnSpc>
                <a:spcPct val="100000"/>
              </a:lnSpc>
              <a:spcBef>
                <a:spcPct val="0"/>
              </a:spcBef>
              <a:spcAft>
                <a:spcPts val="0"/>
              </a:spcAft>
              <a:buClrTx/>
              <a:buSzTx/>
              <a:tabLst/>
              <a:defRPr/>
            </a:pPr>
            <a:r>
              <a:rPr lang="fr-FR" sz="2000" dirty="0" smtClean="0">
                <a:latin typeface="Arial" pitchFamily="34" charset="0"/>
                <a:cs typeface="Arial" pitchFamily="34" charset="0"/>
              </a:rPr>
              <a:t>Cabinet du Premier Ministre.</a:t>
            </a:r>
            <a:endParaRPr kumimoji="0" lang="fr-FR" sz="2000" b="0" i="0" u="none" strike="noStrike" kern="1200" cap="none" spc="0" normalizeH="0" baseline="0" noProof="0" dirty="0" smtClean="0">
              <a:ln>
                <a:noFill/>
              </a:ln>
              <a:solidFill>
                <a:schemeClr val="tx1"/>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321296" y="989856"/>
            <a:ext cx="6059016" cy="1143000"/>
          </a:xfrm>
        </p:spPr>
        <p:txBody>
          <a:bodyPr>
            <a:normAutofit/>
          </a:bodyPr>
          <a:lstStyle/>
          <a:p>
            <a:r>
              <a:rPr lang="fr-FR" sz="2200" dirty="0" smtClean="0">
                <a:latin typeface="Arial" pitchFamily="34" charset="0"/>
                <a:cs typeface="Arial" pitchFamily="34" charset="0"/>
              </a:rPr>
              <a:t>Recommandations Atelier Cotonou 2012</a:t>
            </a:r>
            <a:endParaRPr lang="fr-FR" sz="2200" dirty="0">
              <a:latin typeface="Arial" pitchFamily="34" charset="0"/>
              <a:cs typeface="Arial" pitchFamily="34" charset="0"/>
            </a:endParaRPr>
          </a:p>
        </p:txBody>
      </p:sp>
      <p:sp>
        <p:nvSpPr>
          <p:cNvPr id="3" name="Espace réservé du contenu 2"/>
          <p:cNvSpPr>
            <a:spLocks noGrp="1"/>
          </p:cNvSpPr>
          <p:nvPr>
            <p:ph idx="1"/>
          </p:nvPr>
        </p:nvSpPr>
        <p:spPr>
          <a:xfrm>
            <a:off x="899592" y="1855365"/>
            <a:ext cx="8229600" cy="4525963"/>
          </a:xfrm>
        </p:spPr>
        <p:txBody>
          <a:bodyPr>
            <a:normAutofit/>
          </a:bodyPr>
          <a:lstStyle/>
          <a:p>
            <a:pPr>
              <a:buNone/>
            </a:pPr>
            <a:r>
              <a:rPr lang="fr-FR" sz="1800" dirty="0" smtClean="0">
                <a:latin typeface="Arial" pitchFamily="34" charset="0"/>
                <a:cs typeface="Arial" pitchFamily="34" charset="0"/>
                <a:hlinkClick r:id="rId2" action="ppaction://hlinkpres?slideindex=1&amp;slidetitle="/>
              </a:rPr>
              <a:t>1.Au niveau national la prise des actes administratifs pour nommer officiellement le Comité national et le Point Focal CHM, si possible un Assistant du Point Focal CHM pour faciliter le travail du Pont Focal ; </a:t>
            </a:r>
            <a:endParaRPr lang="fr-FR" sz="1800" dirty="0" smtClean="0">
              <a:latin typeface="Arial" pitchFamily="34" charset="0"/>
              <a:cs typeface="Arial" pitchFamily="34" charset="0"/>
            </a:endParaRPr>
          </a:p>
          <a:p>
            <a:pPr>
              <a:buNone/>
            </a:pPr>
            <a:r>
              <a:rPr lang="fr-FR" sz="1800" dirty="0" smtClean="0">
                <a:latin typeface="Arial" pitchFamily="34" charset="0"/>
                <a:cs typeface="Arial" pitchFamily="34" charset="0"/>
              </a:rPr>
              <a:t>2- </a:t>
            </a:r>
            <a:r>
              <a:rPr lang="fr-FR" sz="1800" dirty="0" smtClean="0">
                <a:latin typeface="Arial" pitchFamily="34" charset="0"/>
                <a:cs typeface="Arial" pitchFamily="34" charset="0"/>
                <a:hlinkClick r:id="rId3" action="ppaction://hlinkpres?slideindex=1&amp;slidetitle="/>
              </a:rPr>
              <a:t>Désigner des points focaux interinstitutionnels ou créer des groupes de travail thématiques CHM en s’inspirant des expériences du Maroc et du Burundi ; </a:t>
            </a:r>
            <a:endParaRPr lang="fr-FR" sz="1800" dirty="0" smtClean="0">
              <a:latin typeface="Arial" pitchFamily="34" charset="0"/>
              <a:cs typeface="Arial" pitchFamily="34" charset="0"/>
            </a:endParaRPr>
          </a:p>
          <a:p>
            <a:pPr>
              <a:buNone/>
            </a:pPr>
            <a:r>
              <a:rPr lang="fr-FR" sz="1800" dirty="0" smtClean="0">
                <a:latin typeface="Arial" pitchFamily="34" charset="0"/>
                <a:cs typeface="Arial" pitchFamily="34" charset="0"/>
              </a:rPr>
              <a:t>3- Intégrer les CHM Nationaux dans les différents groupes de travail thématiques de la CDB qui contribuent à l’atteinte des objectifs d’Aichi (APA, Aires protégées, BCH, etc.) ; </a:t>
            </a:r>
          </a:p>
          <a:p>
            <a:pPr>
              <a:buNone/>
            </a:pPr>
            <a:r>
              <a:rPr lang="fr-FR" sz="1800" dirty="0" smtClean="0">
                <a:latin typeface="Arial" pitchFamily="34" charset="0"/>
                <a:cs typeface="Arial" pitchFamily="34" charset="0"/>
              </a:rPr>
              <a:t>4- </a:t>
            </a:r>
            <a:r>
              <a:rPr lang="fr-FR" sz="1800" dirty="0" smtClean="0">
                <a:latin typeface="Arial" pitchFamily="34" charset="0"/>
                <a:cs typeface="Arial" pitchFamily="34" charset="0"/>
                <a:hlinkClick r:id="rId4" action="ppaction://hlinkpres?slideindex=1&amp;slidetitle="/>
              </a:rPr>
              <a:t>Mobiliser les ressources durables pour la gestion et le fonctionnement optimal des CHM nationaux (approche programme ou projet, opportunité de financement FEM, etc.). Ces ressources devraient également permettre l’élaboration et la mise en œuvre de la stratégie nationale CHM; </a:t>
            </a:r>
            <a:endParaRPr lang="fr-FR" sz="1800" dirty="0" smtClean="0">
              <a:latin typeface="Arial" pitchFamily="34" charset="0"/>
              <a:cs typeface="Arial" pitchFamily="34" charset="0"/>
            </a:endParaRPr>
          </a:p>
          <a:p>
            <a:pPr>
              <a:buNone/>
            </a:pPr>
            <a:endParaRPr lang="fr-FR" sz="1800" dirty="0">
              <a:latin typeface="Arial" pitchFamily="34" charset="0"/>
              <a:cs typeface="Arial" pitchFamily="34" charset="0"/>
            </a:endParaRPr>
          </a:p>
        </p:txBody>
      </p:sp>
      <p:pic>
        <p:nvPicPr>
          <p:cNvPr id="4" name="Image 1" descr="CNEDD Nouveau"/>
          <p:cNvPicPr>
            <a:picLocks noChangeAspect="1" noChangeArrowheads="1"/>
          </p:cNvPicPr>
          <p:nvPr/>
        </p:nvPicPr>
        <p:blipFill>
          <a:blip r:embed="rId5" cstate="print"/>
          <a:srcRect/>
          <a:stretch>
            <a:fillRect/>
          </a:stretch>
        </p:blipFill>
        <p:spPr bwMode="auto">
          <a:xfrm>
            <a:off x="0" y="0"/>
            <a:ext cx="877888" cy="855663"/>
          </a:xfrm>
          <a:prstGeom prst="rect">
            <a:avLst/>
          </a:prstGeom>
          <a:noFill/>
          <a:ln w="9525">
            <a:noFill/>
            <a:miter lim="800000"/>
            <a:headEnd/>
            <a:tailEnd/>
          </a:ln>
        </p:spPr>
      </p:pic>
      <p:pic>
        <p:nvPicPr>
          <p:cNvPr id="5" name="Picture 10" descr="C:\Users\Mounjo\Desktop\JIB-2012\Logo-Plan-strategique.png"/>
          <p:cNvPicPr>
            <a:picLocks noChangeAspect="1" noChangeArrowheads="1"/>
          </p:cNvPicPr>
          <p:nvPr/>
        </p:nvPicPr>
        <p:blipFill>
          <a:blip r:embed="rId6" cstate="print"/>
          <a:srcRect/>
          <a:stretch>
            <a:fillRect/>
          </a:stretch>
        </p:blipFill>
        <p:spPr bwMode="auto">
          <a:xfrm>
            <a:off x="12700" y="1481138"/>
            <a:ext cx="917575" cy="3600450"/>
          </a:xfrm>
          <a:prstGeom prst="rect">
            <a:avLst/>
          </a:prstGeom>
          <a:noFill/>
          <a:ln w="9525">
            <a:noFill/>
            <a:miter lim="800000"/>
            <a:headEnd/>
            <a:tailEnd/>
          </a:ln>
        </p:spPr>
      </p:pic>
      <p:pic>
        <p:nvPicPr>
          <p:cNvPr id="6" name="Picture 16"/>
          <p:cNvPicPr>
            <a:picLocks noChangeAspect="1" noChangeArrowheads="1"/>
          </p:cNvPicPr>
          <p:nvPr/>
        </p:nvPicPr>
        <p:blipFill>
          <a:blip r:embed="rId7" cstate="print"/>
          <a:srcRect/>
          <a:stretch>
            <a:fillRect/>
          </a:stretch>
        </p:blipFill>
        <p:spPr bwMode="auto">
          <a:xfrm>
            <a:off x="14288" y="5081588"/>
            <a:ext cx="971550" cy="1776412"/>
          </a:xfrm>
          <a:prstGeom prst="rect">
            <a:avLst/>
          </a:prstGeom>
          <a:noFill/>
          <a:ln w="9525">
            <a:noFill/>
            <a:miter lim="800000"/>
            <a:headEnd/>
            <a:tailEnd/>
          </a:ln>
        </p:spPr>
      </p:pic>
      <p:pic>
        <p:nvPicPr>
          <p:cNvPr id="7" name="Picture 2" descr="http://ne.chm-cbd.net/portal_layout/left_logo.gif"/>
          <p:cNvPicPr>
            <a:picLocks noChangeAspect="1" noChangeArrowheads="1" noCrop="1"/>
          </p:cNvPicPr>
          <p:nvPr/>
        </p:nvPicPr>
        <p:blipFill>
          <a:blip r:embed="rId8" cstate="print"/>
          <a:srcRect/>
          <a:stretch>
            <a:fillRect/>
          </a:stretch>
        </p:blipFill>
        <p:spPr bwMode="auto">
          <a:xfrm>
            <a:off x="3625850" y="0"/>
            <a:ext cx="1446213" cy="1044575"/>
          </a:xfrm>
          <a:prstGeom prst="rect">
            <a:avLst/>
          </a:prstGeom>
          <a:noFill/>
          <a:ln w="9525">
            <a:noFill/>
            <a:miter lim="800000"/>
            <a:headEnd/>
            <a:tailEnd/>
          </a:ln>
        </p:spPr>
      </p:pic>
      <p:pic>
        <p:nvPicPr>
          <p:cNvPr id="8" name="Picture 7" descr="C:\Users\Mounjo\Desktop\left_logo.gif"/>
          <p:cNvPicPr>
            <a:picLocks noChangeAspect="1" noChangeArrowheads="1"/>
          </p:cNvPicPr>
          <p:nvPr/>
        </p:nvPicPr>
        <p:blipFill>
          <a:blip r:embed="rId9" cstate="print"/>
          <a:srcRect/>
          <a:stretch>
            <a:fillRect/>
          </a:stretch>
        </p:blipFill>
        <p:spPr bwMode="auto">
          <a:xfrm>
            <a:off x="8384604" y="44624"/>
            <a:ext cx="723900" cy="10922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99592" y="1495325"/>
            <a:ext cx="8229600" cy="4525963"/>
          </a:xfrm>
        </p:spPr>
        <p:txBody>
          <a:bodyPr>
            <a:noAutofit/>
          </a:bodyPr>
          <a:lstStyle/>
          <a:p>
            <a:endParaRPr lang="fr-FR" sz="1800" dirty="0">
              <a:latin typeface="Arial" pitchFamily="34" charset="0"/>
              <a:cs typeface="Arial" pitchFamily="34" charset="0"/>
            </a:endParaRPr>
          </a:p>
          <a:p>
            <a:pPr>
              <a:buNone/>
            </a:pPr>
            <a:r>
              <a:rPr lang="fr-FR" sz="1800" dirty="0" smtClean="0">
                <a:latin typeface="Arial" pitchFamily="34" charset="0"/>
                <a:cs typeface="Arial" pitchFamily="34" charset="0"/>
                <a:hlinkClick r:id="rId2" action="ppaction://hlinkpres?slideindex=1&amp;slidetitle="/>
              </a:rPr>
              <a:t>5- </a:t>
            </a:r>
            <a:r>
              <a:rPr lang="fr-FR" sz="1800" dirty="0">
                <a:latin typeface="Arial" pitchFamily="34" charset="0"/>
                <a:cs typeface="Arial" pitchFamily="34" charset="0"/>
                <a:hlinkClick r:id="rId2" action="ppaction://hlinkpres?slideindex=1&amp;slidetitle="/>
              </a:rPr>
              <a:t>Accroitre la visibilité des CHM au niveau national, régional et international par le biais des supports de communication (lettres d’information, stands d’exposition, pages web, etc.), et en faisant le meilleur usage possible des organisations régionales et sous-régionales (COMIFAC, UEMOA, etc.) ; </a:t>
            </a:r>
            <a:endParaRPr lang="fr-FR" sz="1800" dirty="0">
              <a:latin typeface="Arial" pitchFamily="34" charset="0"/>
              <a:cs typeface="Arial" pitchFamily="34" charset="0"/>
            </a:endParaRPr>
          </a:p>
          <a:p>
            <a:pPr>
              <a:buNone/>
            </a:pPr>
            <a:r>
              <a:rPr lang="fr-FR" sz="1800" dirty="0">
                <a:latin typeface="Arial" pitchFamily="34" charset="0"/>
                <a:cs typeface="Arial" pitchFamily="34" charset="0"/>
              </a:rPr>
              <a:t>6- </a:t>
            </a:r>
            <a:r>
              <a:rPr lang="fr-FR" sz="1800" dirty="0">
                <a:latin typeface="Arial" pitchFamily="34" charset="0"/>
                <a:cs typeface="Arial" pitchFamily="34" charset="0"/>
                <a:hlinkClick r:id="rId3" action="ppaction://hlinkpres?slideindex=1&amp;slidetitle="/>
              </a:rPr>
              <a:t>Etablir des cadres de collaboration (ex : mémorandum d’entente) entre le CHM et les autres institutions en vue de faciliter l’accès aux données sur la biodiversité ; </a:t>
            </a:r>
            <a:endParaRPr lang="fr-FR" sz="1800" dirty="0">
              <a:latin typeface="Arial" pitchFamily="34" charset="0"/>
              <a:cs typeface="Arial" pitchFamily="34" charset="0"/>
            </a:endParaRPr>
          </a:p>
          <a:p>
            <a:pPr>
              <a:buNone/>
            </a:pPr>
            <a:r>
              <a:rPr lang="fr-FR" sz="1800" dirty="0">
                <a:latin typeface="Arial" pitchFamily="34" charset="0"/>
                <a:cs typeface="Arial" pitchFamily="34" charset="0"/>
              </a:rPr>
              <a:t>7- Renforcer la synergie avec le Secrétariat CDB pour informer les CHM nationaux sur les outils de sensibilisation, de communication déjà existants ou les meilleurs pratiques en matière de biodiversité ; </a:t>
            </a:r>
          </a:p>
          <a:p>
            <a:pPr>
              <a:buNone/>
            </a:pPr>
            <a:endParaRPr lang="fr-FR" sz="1800" dirty="0">
              <a:latin typeface="Arial" pitchFamily="34" charset="0"/>
              <a:cs typeface="Arial" pitchFamily="34" charset="0"/>
            </a:endParaRPr>
          </a:p>
        </p:txBody>
      </p:sp>
      <p:pic>
        <p:nvPicPr>
          <p:cNvPr id="4" name="Image 1" descr="CNEDD Nouveau"/>
          <p:cNvPicPr>
            <a:picLocks noChangeAspect="1" noChangeArrowheads="1"/>
          </p:cNvPicPr>
          <p:nvPr/>
        </p:nvPicPr>
        <p:blipFill>
          <a:blip r:embed="rId4" cstate="print"/>
          <a:srcRect/>
          <a:stretch>
            <a:fillRect/>
          </a:stretch>
        </p:blipFill>
        <p:spPr bwMode="auto">
          <a:xfrm>
            <a:off x="0" y="0"/>
            <a:ext cx="877888" cy="855663"/>
          </a:xfrm>
          <a:prstGeom prst="rect">
            <a:avLst/>
          </a:prstGeom>
          <a:noFill/>
          <a:ln w="9525">
            <a:noFill/>
            <a:miter lim="800000"/>
            <a:headEnd/>
            <a:tailEnd/>
          </a:ln>
        </p:spPr>
      </p:pic>
      <p:pic>
        <p:nvPicPr>
          <p:cNvPr id="5" name="Picture 10" descr="C:\Users\Mounjo\Desktop\JIB-2012\Logo-Plan-strategique.png"/>
          <p:cNvPicPr>
            <a:picLocks noChangeAspect="1" noChangeArrowheads="1"/>
          </p:cNvPicPr>
          <p:nvPr/>
        </p:nvPicPr>
        <p:blipFill>
          <a:blip r:embed="rId5" cstate="print"/>
          <a:srcRect/>
          <a:stretch>
            <a:fillRect/>
          </a:stretch>
        </p:blipFill>
        <p:spPr bwMode="auto">
          <a:xfrm>
            <a:off x="12700" y="1481138"/>
            <a:ext cx="917575" cy="3600450"/>
          </a:xfrm>
          <a:prstGeom prst="rect">
            <a:avLst/>
          </a:prstGeom>
          <a:noFill/>
          <a:ln w="9525">
            <a:noFill/>
            <a:miter lim="800000"/>
            <a:headEnd/>
            <a:tailEnd/>
          </a:ln>
        </p:spPr>
      </p:pic>
      <p:pic>
        <p:nvPicPr>
          <p:cNvPr id="6" name="Picture 16"/>
          <p:cNvPicPr>
            <a:picLocks noChangeAspect="1" noChangeArrowheads="1"/>
          </p:cNvPicPr>
          <p:nvPr/>
        </p:nvPicPr>
        <p:blipFill>
          <a:blip r:embed="rId6" cstate="print"/>
          <a:srcRect/>
          <a:stretch>
            <a:fillRect/>
          </a:stretch>
        </p:blipFill>
        <p:spPr bwMode="auto">
          <a:xfrm>
            <a:off x="14288" y="5081588"/>
            <a:ext cx="971550" cy="1776412"/>
          </a:xfrm>
          <a:prstGeom prst="rect">
            <a:avLst/>
          </a:prstGeom>
          <a:noFill/>
          <a:ln w="9525">
            <a:noFill/>
            <a:miter lim="800000"/>
            <a:headEnd/>
            <a:tailEnd/>
          </a:ln>
        </p:spPr>
      </p:pic>
      <p:pic>
        <p:nvPicPr>
          <p:cNvPr id="7" name="Picture 2" descr="http://ne.chm-cbd.net/portal_layout/left_logo.gif"/>
          <p:cNvPicPr>
            <a:picLocks noChangeAspect="1" noChangeArrowheads="1" noCrop="1"/>
          </p:cNvPicPr>
          <p:nvPr/>
        </p:nvPicPr>
        <p:blipFill>
          <a:blip r:embed="rId7" cstate="print"/>
          <a:srcRect/>
          <a:stretch>
            <a:fillRect/>
          </a:stretch>
        </p:blipFill>
        <p:spPr bwMode="auto">
          <a:xfrm>
            <a:off x="3625850" y="0"/>
            <a:ext cx="1446213" cy="1044575"/>
          </a:xfrm>
          <a:prstGeom prst="rect">
            <a:avLst/>
          </a:prstGeom>
          <a:noFill/>
          <a:ln w="9525">
            <a:noFill/>
            <a:miter lim="800000"/>
            <a:headEnd/>
            <a:tailEnd/>
          </a:ln>
        </p:spPr>
      </p:pic>
      <p:pic>
        <p:nvPicPr>
          <p:cNvPr id="8" name="Picture 7" descr="C:\Users\Mounjo\Desktop\left_logo.gif"/>
          <p:cNvPicPr>
            <a:picLocks noChangeAspect="1" noChangeArrowheads="1"/>
          </p:cNvPicPr>
          <p:nvPr/>
        </p:nvPicPr>
        <p:blipFill>
          <a:blip r:embed="rId8" cstate="print"/>
          <a:srcRect/>
          <a:stretch>
            <a:fillRect/>
          </a:stretch>
        </p:blipFill>
        <p:spPr bwMode="auto">
          <a:xfrm>
            <a:off x="8384604" y="44624"/>
            <a:ext cx="723900" cy="10922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177280" y="1423317"/>
            <a:ext cx="7499176" cy="3157811"/>
          </a:xfrm>
        </p:spPr>
        <p:txBody>
          <a:bodyPr>
            <a:normAutofit/>
          </a:bodyPr>
          <a:lstStyle/>
          <a:p>
            <a:endParaRPr lang="fr-FR" sz="1800" dirty="0">
              <a:latin typeface="Arial" pitchFamily="34" charset="0"/>
              <a:cs typeface="Arial" pitchFamily="34" charset="0"/>
            </a:endParaRPr>
          </a:p>
          <a:p>
            <a:pPr>
              <a:buNone/>
            </a:pPr>
            <a:r>
              <a:rPr lang="fr-FR" sz="1800" dirty="0" smtClean="0">
                <a:latin typeface="Arial" pitchFamily="34" charset="0"/>
                <a:cs typeface="Arial" pitchFamily="34" charset="0"/>
              </a:rPr>
              <a:t>8- </a:t>
            </a:r>
            <a:r>
              <a:rPr lang="fr-FR" sz="1800" dirty="0" smtClean="0">
                <a:latin typeface="Arial" pitchFamily="34" charset="0"/>
                <a:cs typeface="Arial" pitchFamily="34" charset="0"/>
                <a:hlinkClick r:id="rId2" action="ppaction://hlinkpres?slideindex=1&amp;slidetitle="/>
              </a:rPr>
              <a:t>Assurer </a:t>
            </a:r>
            <a:r>
              <a:rPr lang="fr-FR" sz="1800" dirty="0">
                <a:latin typeface="Arial" pitchFamily="34" charset="0"/>
                <a:cs typeface="Arial" pitchFamily="34" charset="0"/>
                <a:hlinkClick r:id="rId2" action="ppaction://hlinkpres?slideindex=1&amp;slidetitle="/>
              </a:rPr>
              <a:t>la formation des formateurs nationaux sur la gestion et </a:t>
            </a:r>
            <a:endParaRPr lang="fr-FR" sz="1800" dirty="0" smtClean="0">
              <a:latin typeface="Arial" pitchFamily="34" charset="0"/>
              <a:cs typeface="Arial" pitchFamily="34" charset="0"/>
              <a:hlinkClick r:id="rId2" action="ppaction://hlinkpres?slideindex=1&amp;slidetitle="/>
            </a:endParaRPr>
          </a:p>
          <a:p>
            <a:pPr>
              <a:buNone/>
            </a:pPr>
            <a:r>
              <a:rPr lang="fr-FR" sz="1800" dirty="0" smtClean="0">
                <a:latin typeface="Arial" pitchFamily="34" charset="0"/>
                <a:cs typeface="Arial" pitchFamily="34" charset="0"/>
                <a:hlinkClick r:id="rId2" action="ppaction://hlinkpres?slideindex=1&amp;slidetitle="/>
              </a:rPr>
              <a:t>l’alimentation </a:t>
            </a:r>
            <a:r>
              <a:rPr lang="fr-FR" sz="1800" dirty="0">
                <a:latin typeface="Arial" pitchFamily="34" charset="0"/>
                <a:cs typeface="Arial" pitchFamily="34" charset="0"/>
                <a:hlinkClick r:id="rId2" action="ppaction://hlinkpres?slideindex=1&amp;slidetitle="/>
              </a:rPr>
              <a:t>des sites web CHM et sur l’approche </a:t>
            </a:r>
            <a:endParaRPr lang="fr-FR" sz="1800" dirty="0" smtClean="0">
              <a:latin typeface="Arial" pitchFamily="34" charset="0"/>
              <a:cs typeface="Arial" pitchFamily="34" charset="0"/>
              <a:hlinkClick r:id="rId2" action="ppaction://hlinkpres?slideindex=1&amp;slidetitle="/>
            </a:endParaRPr>
          </a:p>
          <a:p>
            <a:pPr>
              <a:buNone/>
            </a:pPr>
            <a:r>
              <a:rPr lang="fr-FR" sz="1800" dirty="0" smtClean="0">
                <a:latin typeface="Arial" pitchFamily="34" charset="0"/>
                <a:cs typeface="Arial" pitchFamily="34" charset="0"/>
                <a:hlinkClick r:id="rId2" action="ppaction://hlinkpres?slideindex=1&amp;slidetitle="/>
              </a:rPr>
              <a:t>méthodologique </a:t>
            </a:r>
            <a:r>
              <a:rPr lang="fr-FR" sz="1800" dirty="0">
                <a:latin typeface="Arial" pitchFamily="34" charset="0"/>
                <a:cs typeface="Arial" pitchFamily="34" charset="0"/>
                <a:hlinkClick r:id="rId2" action="ppaction://hlinkpres?slideindex=1&amp;slidetitle="/>
              </a:rPr>
              <a:t>de formation et de suivi post-formation ; </a:t>
            </a:r>
            <a:endParaRPr lang="fr-FR" sz="1800" dirty="0">
              <a:latin typeface="Arial" pitchFamily="34" charset="0"/>
              <a:cs typeface="Arial" pitchFamily="34" charset="0"/>
            </a:endParaRPr>
          </a:p>
          <a:p>
            <a:pPr>
              <a:buNone/>
            </a:pPr>
            <a:r>
              <a:rPr lang="fr-FR" sz="1800" dirty="0">
                <a:latin typeface="Arial" pitchFamily="34" charset="0"/>
                <a:cs typeface="Arial" pitchFamily="34" charset="0"/>
              </a:rPr>
              <a:t>9- Développer et mettre en </a:t>
            </a:r>
            <a:r>
              <a:rPr lang="fr-FR" sz="1800" dirty="0" smtClean="0">
                <a:latin typeface="Arial" pitchFamily="34" charset="0"/>
                <a:cs typeface="Arial" pitchFamily="34" charset="0"/>
              </a:rPr>
              <a:t>œuvre </a:t>
            </a:r>
            <a:r>
              <a:rPr lang="fr-FR" sz="1800" dirty="0">
                <a:latin typeface="Arial" pitchFamily="34" charset="0"/>
                <a:cs typeface="Arial" pitchFamily="34" charset="0"/>
              </a:rPr>
              <a:t>un programme de travail </a:t>
            </a:r>
            <a:endParaRPr lang="fr-FR" sz="1800" dirty="0" smtClean="0">
              <a:latin typeface="Arial" pitchFamily="34" charset="0"/>
              <a:cs typeface="Arial" pitchFamily="34" charset="0"/>
            </a:endParaRPr>
          </a:p>
          <a:p>
            <a:pPr>
              <a:buNone/>
            </a:pPr>
            <a:r>
              <a:rPr lang="fr-FR" sz="1800" dirty="0" smtClean="0">
                <a:latin typeface="Arial" pitchFamily="34" charset="0"/>
                <a:cs typeface="Arial" pitchFamily="34" charset="0"/>
              </a:rPr>
              <a:t>pour </a:t>
            </a:r>
            <a:r>
              <a:rPr lang="fr-FR" sz="1800" dirty="0">
                <a:latin typeface="Arial" pitchFamily="34" charset="0"/>
                <a:cs typeface="Arial" pitchFamily="34" charset="0"/>
              </a:rPr>
              <a:t>le CHM à l’horizon 2020 en rapport avec les objectifs d’Aichi ; </a:t>
            </a:r>
          </a:p>
          <a:p>
            <a:pPr>
              <a:buNone/>
            </a:pPr>
            <a:r>
              <a:rPr lang="fr-FR" sz="1800" dirty="0">
                <a:latin typeface="Arial" pitchFamily="34" charset="0"/>
                <a:cs typeface="Arial" pitchFamily="34" charset="0"/>
              </a:rPr>
              <a:t>10- Former les CHM nationaux à la rédaction des réponses aux </a:t>
            </a:r>
            <a:endParaRPr lang="fr-FR" sz="1800" dirty="0" smtClean="0">
              <a:latin typeface="Arial" pitchFamily="34" charset="0"/>
              <a:cs typeface="Arial" pitchFamily="34" charset="0"/>
            </a:endParaRPr>
          </a:p>
          <a:p>
            <a:pPr>
              <a:buNone/>
            </a:pPr>
            <a:r>
              <a:rPr lang="fr-FR" sz="1800" dirty="0" smtClean="0">
                <a:latin typeface="Arial" pitchFamily="34" charset="0"/>
                <a:cs typeface="Arial" pitchFamily="34" charset="0"/>
              </a:rPr>
              <a:t>appels </a:t>
            </a:r>
            <a:r>
              <a:rPr lang="fr-FR" sz="1800" dirty="0">
                <a:latin typeface="Arial" pitchFamily="34" charset="0"/>
                <a:cs typeface="Arial" pitchFamily="34" charset="0"/>
              </a:rPr>
              <a:t>d’autres et la gestion de projets ; </a:t>
            </a:r>
          </a:p>
        </p:txBody>
      </p:sp>
      <p:pic>
        <p:nvPicPr>
          <p:cNvPr id="4" name="Image 1" descr="CNEDD Nouveau"/>
          <p:cNvPicPr>
            <a:picLocks noChangeAspect="1" noChangeArrowheads="1"/>
          </p:cNvPicPr>
          <p:nvPr/>
        </p:nvPicPr>
        <p:blipFill>
          <a:blip r:embed="rId3" cstate="print"/>
          <a:srcRect/>
          <a:stretch>
            <a:fillRect/>
          </a:stretch>
        </p:blipFill>
        <p:spPr bwMode="auto">
          <a:xfrm>
            <a:off x="0" y="0"/>
            <a:ext cx="877888" cy="855663"/>
          </a:xfrm>
          <a:prstGeom prst="rect">
            <a:avLst/>
          </a:prstGeom>
          <a:noFill/>
          <a:ln w="9525">
            <a:noFill/>
            <a:miter lim="800000"/>
            <a:headEnd/>
            <a:tailEnd/>
          </a:ln>
        </p:spPr>
      </p:pic>
      <p:pic>
        <p:nvPicPr>
          <p:cNvPr id="5" name="Picture 10" descr="C:\Users\Mounjo\Desktop\JIB-2012\Logo-Plan-strategique.png"/>
          <p:cNvPicPr>
            <a:picLocks noChangeAspect="1" noChangeArrowheads="1"/>
          </p:cNvPicPr>
          <p:nvPr/>
        </p:nvPicPr>
        <p:blipFill>
          <a:blip r:embed="rId4" cstate="print"/>
          <a:srcRect/>
          <a:stretch>
            <a:fillRect/>
          </a:stretch>
        </p:blipFill>
        <p:spPr bwMode="auto">
          <a:xfrm>
            <a:off x="12700" y="1481138"/>
            <a:ext cx="917575" cy="3600450"/>
          </a:xfrm>
          <a:prstGeom prst="rect">
            <a:avLst/>
          </a:prstGeom>
          <a:noFill/>
          <a:ln w="9525">
            <a:noFill/>
            <a:miter lim="800000"/>
            <a:headEnd/>
            <a:tailEnd/>
          </a:ln>
        </p:spPr>
      </p:pic>
      <p:pic>
        <p:nvPicPr>
          <p:cNvPr id="6" name="Picture 16"/>
          <p:cNvPicPr>
            <a:picLocks noChangeAspect="1" noChangeArrowheads="1"/>
          </p:cNvPicPr>
          <p:nvPr/>
        </p:nvPicPr>
        <p:blipFill>
          <a:blip r:embed="rId5" cstate="print"/>
          <a:srcRect/>
          <a:stretch>
            <a:fillRect/>
          </a:stretch>
        </p:blipFill>
        <p:spPr bwMode="auto">
          <a:xfrm>
            <a:off x="14288" y="5081588"/>
            <a:ext cx="971550" cy="1776412"/>
          </a:xfrm>
          <a:prstGeom prst="rect">
            <a:avLst/>
          </a:prstGeom>
          <a:noFill/>
          <a:ln w="9525">
            <a:noFill/>
            <a:miter lim="800000"/>
            <a:headEnd/>
            <a:tailEnd/>
          </a:ln>
        </p:spPr>
      </p:pic>
      <p:pic>
        <p:nvPicPr>
          <p:cNvPr id="7" name="Picture 2" descr="http://ne.chm-cbd.net/portal_layout/left_logo.gif"/>
          <p:cNvPicPr>
            <a:picLocks noChangeAspect="1" noChangeArrowheads="1" noCrop="1"/>
          </p:cNvPicPr>
          <p:nvPr/>
        </p:nvPicPr>
        <p:blipFill>
          <a:blip r:embed="rId6" cstate="print"/>
          <a:srcRect/>
          <a:stretch>
            <a:fillRect/>
          </a:stretch>
        </p:blipFill>
        <p:spPr bwMode="auto">
          <a:xfrm>
            <a:off x="3625850" y="0"/>
            <a:ext cx="1446213" cy="1044575"/>
          </a:xfrm>
          <a:prstGeom prst="rect">
            <a:avLst/>
          </a:prstGeom>
          <a:noFill/>
          <a:ln w="9525">
            <a:noFill/>
            <a:miter lim="800000"/>
            <a:headEnd/>
            <a:tailEnd/>
          </a:ln>
        </p:spPr>
      </p:pic>
      <p:pic>
        <p:nvPicPr>
          <p:cNvPr id="8" name="Picture 7" descr="C:\Users\Mounjo\Desktop\left_logo.gif"/>
          <p:cNvPicPr>
            <a:picLocks noChangeAspect="1" noChangeArrowheads="1"/>
          </p:cNvPicPr>
          <p:nvPr/>
        </p:nvPicPr>
        <p:blipFill>
          <a:blip r:embed="rId7" cstate="print"/>
          <a:srcRect/>
          <a:stretch>
            <a:fillRect/>
          </a:stretch>
        </p:blipFill>
        <p:spPr bwMode="auto">
          <a:xfrm>
            <a:off x="8384604" y="44624"/>
            <a:ext cx="723900" cy="10922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177280" y="1423317"/>
            <a:ext cx="7499176" cy="3157811"/>
          </a:xfrm>
        </p:spPr>
        <p:txBody>
          <a:bodyPr>
            <a:normAutofit fontScale="92500" lnSpcReduction="20000"/>
          </a:bodyPr>
          <a:lstStyle/>
          <a:p>
            <a:endParaRPr lang="fr-FR" sz="1800" dirty="0">
              <a:latin typeface="Arial" pitchFamily="34" charset="0"/>
              <a:cs typeface="Arial" pitchFamily="34" charset="0"/>
            </a:endParaRPr>
          </a:p>
          <a:p>
            <a:pPr algn="ctr">
              <a:buNone/>
            </a:pPr>
            <a:r>
              <a:rPr lang="fr-FR" sz="2800" b="1" dirty="0" smtClean="0">
                <a:latin typeface="Arial" pitchFamily="34" charset="0"/>
                <a:cs typeface="Arial" pitchFamily="34" charset="0"/>
              </a:rPr>
              <a:t>Perspectives</a:t>
            </a:r>
          </a:p>
          <a:p>
            <a:pPr>
              <a:buFontTx/>
              <a:buChar char="-"/>
            </a:pPr>
            <a:r>
              <a:rPr lang="fr-FR" sz="1800" dirty="0" smtClean="0">
                <a:latin typeface="Arial" pitchFamily="34" charset="0"/>
                <a:cs typeface="Arial" pitchFamily="34" charset="0"/>
              </a:rPr>
              <a:t>Rapportage du NBSAP et élaboration du 5</a:t>
            </a:r>
            <a:r>
              <a:rPr lang="fr-FR" sz="1800" baseline="30000" dirty="0" smtClean="0">
                <a:latin typeface="Arial" pitchFamily="34" charset="0"/>
                <a:cs typeface="Arial" pitchFamily="34" charset="0"/>
              </a:rPr>
              <a:t>ème</a:t>
            </a:r>
            <a:r>
              <a:rPr lang="fr-FR" sz="1800" dirty="0" smtClean="0">
                <a:latin typeface="Arial" pitchFamily="34" charset="0"/>
                <a:cs typeface="Arial" pitchFamily="34" charset="0"/>
              </a:rPr>
              <a:t> rapport national</a:t>
            </a:r>
          </a:p>
          <a:p>
            <a:pPr>
              <a:buFontTx/>
              <a:buChar char="-"/>
            </a:pPr>
            <a:r>
              <a:rPr lang="fr-FR" sz="1800" dirty="0" smtClean="0">
                <a:latin typeface="Arial" pitchFamily="34" charset="0"/>
                <a:cs typeface="Arial" pitchFamily="34" charset="0"/>
              </a:rPr>
              <a:t>Elaboration d’un SNPA CHM et d’un </a:t>
            </a:r>
            <a:r>
              <a:rPr lang="fr-FR" sz="1800" dirty="0" err="1" smtClean="0">
                <a:latin typeface="Arial" pitchFamily="34" charset="0"/>
                <a:cs typeface="Arial" pitchFamily="34" charset="0"/>
              </a:rPr>
              <a:t>Businnes</a:t>
            </a:r>
            <a:r>
              <a:rPr lang="fr-FR" sz="1800" dirty="0" smtClean="0">
                <a:latin typeface="Arial" pitchFamily="34" charset="0"/>
                <a:cs typeface="Arial" pitchFamily="34" charset="0"/>
              </a:rPr>
              <a:t> Plan</a:t>
            </a:r>
            <a:endParaRPr lang="fr-FR" sz="1800" dirty="0" smtClean="0">
              <a:latin typeface="Arial" pitchFamily="34" charset="0"/>
              <a:cs typeface="Arial" pitchFamily="34" charset="0"/>
            </a:endParaRPr>
          </a:p>
          <a:p>
            <a:pPr>
              <a:buNone/>
            </a:pPr>
            <a:r>
              <a:rPr lang="fr-FR" sz="1800" dirty="0" smtClean="0">
                <a:latin typeface="Arial" pitchFamily="34" charset="0"/>
                <a:cs typeface="Arial" pitchFamily="34" charset="0"/>
              </a:rPr>
              <a:t>- Formation de 3 personnes sur la mise en place d’une base de données </a:t>
            </a:r>
          </a:p>
          <a:p>
            <a:pPr>
              <a:buNone/>
            </a:pPr>
            <a:r>
              <a:rPr lang="fr-FR" sz="1800" dirty="0" smtClean="0">
                <a:latin typeface="Arial" pitchFamily="34" charset="0"/>
                <a:cs typeface="Arial" pitchFamily="34" charset="0"/>
              </a:rPr>
              <a:t>sur la biodiversité (Coop. Sud-Sud)</a:t>
            </a:r>
          </a:p>
          <a:p>
            <a:pPr>
              <a:buNone/>
            </a:pPr>
            <a:r>
              <a:rPr lang="fr-FR" sz="1800" dirty="0" smtClean="0">
                <a:latin typeface="Arial" pitchFamily="34" charset="0"/>
                <a:cs typeface="Arial" pitchFamily="34" charset="0"/>
              </a:rPr>
              <a:t>- Session de présentation du CHM dans 4 Universités et 8 régions du </a:t>
            </a:r>
          </a:p>
          <a:p>
            <a:pPr>
              <a:buNone/>
            </a:pPr>
            <a:r>
              <a:rPr lang="fr-FR" sz="1800" dirty="0" smtClean="0">
                <a:latin typeface="Arial" pitchFamily="34" charset="0"/>
                <a:cs typeface="Arial" pitchFamily="34" charset="0"/>
              </a:rPr>
              <a:t>Niger</a:t>
            </a:r>
          </a:p>
          <a:p>
            <a:pPr>
              <a:buNone/>
            </a:pPr>
            <a:r>
              <a:rPr lang="fr-FR" sz="1800" b="1" dirty="0" smtClean="0">
                <a:latin typeface="Arial" pitchFamily="34" charset="0"/>
                <a:cs typeface="Arial" pitchFamily="34" charset="0"/>
              </a:rPr>
              <a:t>- Journée Internationale de la Biodiversité </a:t>
            </a:r>
            <a:r>
              <a:rPr lang="fr-FR" sz="1800" dirty="0" smtClean="0">
                <a:latin typeface="Arial" pitchFamily="34" charset="0"/>
                <a:cs typeface="Arial" pitchFamily="34" charset="0"/>
              </a:rPr>
              <a:t>( rôle central du CHM): </a:t>
            </a:r>
          </a:p>
          <a:p>
            <a:pPr>
              <a:buNone/>
            </a:pPr>
            <a:r>
              <a:rPr lang="fr-FR" sz="1800" dirty="0" smtClean="0">
                <a:latin typeface="Arial" pitchFamily="34" charset="0"/>
                <a:cs typeface="Arial" pitchFamily="34" charset="0"/>
              </a:rPr>
              <a:t>réunion préparatoire (UICN, MEE (DF AP), IRD, RNNTT, Université, </a:t>
            </a:r>
          </a:p>
          <a:p>
            <a:pPr>
              <a:buNone/>
            </a:pPr>
            <a:r>
              <a:rPr lang="fr-FR" sz="1800" dirty="0" smtClean="0">
                <a:latin typeface="Arial" pitchFamily="34" charset="0"/>
                <a:cs typeface="Arial" pitchFamily="34" charset="0"/>
              </a:rPr>
              <a:t>CNEDD, Sahara Conservation </a:t>
            </a:r>
            <a:r>
              <a:rPr lang="fr-FR" sz="1800" dirty="0" err="1" smtClean="0">
                <a:latin typeface="Arial" pitchFamily="34" charset="0"/>
                <a:cs typeface="Arial" pitchFamily="34" charset="0"/>
              </a:rPr>
              <a:t>Funds</a:t>
            </a:r>
            <a:r>
              <a:rPr lang="fr-FR" sz="1800" dirty="0" smtClean="0">
                <a:latin typeface="Arial" pitchFamily="34" charset="0"/>
                <a:cs typeface="Arial" pitchFamily="34" charset="0"/>
              </a:rPr>
              <a:t>, etc..</a:t>
            </a:r>
            <a:endParaRPr lang="fr-FR" sz="2800" b="1" dirty="0">
              <a:latin typeface="Arial" pitchFamily="34" charset="0"/>
              <a:cs typeface="Arial" pitchFamily="34" charset="0"/>
            </a:endParaRPr>
          </a:p>
        </p:txBody>
      </p:sp>
      <p:pic>
        <p:nvPicPr>
          <p:cNvPr id="4" name="Image 1" descr="CNEDD Nouveau"/>
          <p:cNvPicPr>
            <a:picLocks noChangeAspect="1" noChangeArrowheads="1"/>
          </p:cNvPicPr>
          <p:nvPr/>
        </p:nvPicPr>
        <p:blipFill>
          <a:blip r:embed="rId2" cstate="print"/>
          <a:srcRect/>
          <a:stretch>
            <a:fillRect/>
          </a:stretch>
        </p:blipFill>
        <p:spPr bwMode="auto">
          <a:xfrm>
            <a:off x="0" y="0"/>
            <a:ext cx="877888" cy="855663"/>
          </a:xfrm>
          <a:prstGeom prst="rect">
            <a:avLst/>
          </a:prstGeom>
          <a:noFill/>
          <a:ln w="9525">
            <a:noFill/>
            <a:miter lim="800000"/>
            <a:headEnd/>
            <a:tailEnd/>
          </a:ln>
        </p:spPr>
      </p:pic>
      <p:pic>
        <p:nvPicPr>
          <p:cNvPr id="5" name="Picture 10" descr="C:\Users\Mounjo\Desktop\JIB-2012\Logo-Plan-strategique.png"/>
          <p:cNvPicPr>
            <a:picLocks noChangeAspect="1" noChangeArrowheads="1"/>
          </p:cNvPicPr>
          <p:nvPr/>
        </p:nvPicPr>
        <p:blipFill>
          <a:blip r:embed="rId3" cstate="print"/>
          <a:srcRect/>
          <a:stretch>
            <a:fillRect/>
          </a:stretch>
        </p:blipFill>
        <p:spPr bwMode="auto">
          <a:xfrm>
            <a:off x="12700" y="1481138"/>
            <a:ext cx="917575" cy="3600450"/>
          </a:xfrm>
          <a:prstGeom prst="rect">
            <a:avLst/>
          </a:prstGeom>
          <a:noFill/>
          <a:ln w="9525">
            <a:noFill/>
            <a:miter lim="800000"/>
            <a:headEnd/>
            <a:tailEnd/>
          </a:ln>
        </p:spPr>
      </p:pic>
      <p:pic>
        <p:nvPicPr>
          <p:cNvPr id="6" name="Picture 16"/>
          <p:cNvPicPr>
            <a:picLocks noChangeAspect="1" noChangeArrowheads="1"/>
          </p:cNvPicPr>
          <p:nvPr/>
        </p:nvPicPr>
        <p:blipFill>
          <a:blip r:embed="rId4" cstate="print"/>
          <a:srcRect/>
          <a:stretch>
            <a:fillRect/>
          </a:stretch>
        </p:blipFill>
        <p:spPr bwMode="auto">
          <a:xfrm>
            <a:off x="14288" y="5081588"/>
            <a:ext cx="971550" cy="1776412"/>
          </a:xfrm>
          <a:prstGeom prst="rect">
            <a:avLst/>
          </a:prstGeom>
          <a:noFill/>
          <a:ln w="9525">
            <a:noFill/>
            <a:miter lim="800000"/>
            <a:headEnd/>
            <a:tailEnd/>
          </a:ln>
        </p:spPr>
      </p:pic>
      <p:pic>
        <p:nvPicPr>
          <p:cNvPr id="7" name="Picture 2" descr="http://ne.chm-cbd.net/portal_layout/left_logo.gif"/>
          <p:cNvPicPr>
            <a:picLocks noChangeAspect="1" noChangeArrowheads="1" noCrop="1"/>
          </p:cNvPicPr>
          <p:nvPr/>
        </p:nvPicPr>
        <p:blipFill>
          <a:blip r:embed="rId5" cstate="print"/>
          <a:srcRect/>
          <a:stretch>
            <a:fillRect/>
          </a:stretch>
        </p:blipFill>
        <p:spPr bwMode="auto">
          <a:xfrm>
            <a:off x="3625850" y="0"/>
            <a:ext cx="1446213" cy="1044575"/>
          </a:xfrm>
          <a:prstGeom prst="rect">
            <a:avLst/>
          </a:prstGeom>
          <a:noFill/>
          <a:ln w="9525">
            <a:noFill/>
            <a:miter lim="800000"/>
            <a:headEnd/>
            <a:tailEnd/>
          </a:ln>
        </p:spPr>
      </p:pic>
      <p:pic>
        <p:nvPicPr>
          <p:cNvPr id="8" name="Picture 7" descr="C:\Users\Mounjo\Desktop\left_logo.gif"/>
          <p:cNvPicPr>
            <a:picLocks noChangeAspect="1" noChangeArrowheads="1"/>
          </p:cNvPicPr>
          <p:nvPr/>
        </p:nvPicPr>
        <p:blipFill>
          <a:blip r:embed="rId6" cstate="print"/>
          <a:srcRect/>
          <a:stretch>
            <a:fillRect/>
          </a:stretch>
        </p:blipFill>
        <p:spPr bwMode="auto">
          <a:xfrm>
            <a:off x="8384604" y="44624"/>
            <a:ext cx="723900" cy="10922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1" descr="CNEDD Nouveau"/>
          <p:cNvPicPr>
            <a:picLocks noChangeAspect="1" noChangeArrowheads="1"/>
          </p:cNvPicPr>
          <p:nvPr/>
        </p:nvPicPr>
        <p:blipFill>
          <a:blip r:embed="rId2" cstate="print"/>
          <a:srcRect/>
          <a:stretch>
            <a:fillRect/>
          </a:stretch>
        </p:blipFill>
        <p:spPr bwMode="auto">
          <a:xfrm>
            <a:off x="0" y="0"/>
            <a:ext cx="877888" cy="855663"/>
          </a:xfrm>
          <a:prstGeom prst="rect">
            <a:avLst/>
          </a:prstGeom>
          <a:noFill/>
          <a:ln w="9525">
            <a:noFill/>
            <a:miter lim="800000"/>
            <a:headEnd/>
            <a:tailEnd/>
          </a:ln>
        </p:spPr>
      </p:pic>
      <p:sp>
        <p:nvSpPr>
          <p:cNvPr id="6" name="Rectangle 6"/>
          <p:cNvSpPr>
            <a:spLocks noChangeArrowheads="1"/>
          </p:cNvSpPr>
          <p:nvPr/>
        </p:nvSpPr>
        <p:spPr bwMode="auto">
          <a:xfrm>
            <a:off x="1136831" y="188913"/>
            <a:ext cx="7755649" cy="938719"/>
          </a:xfrm>
          <a:prstGeom prst="rect">
            <a:avLst/>
          </a:prstGeom>
          <a:noFill/>
          <a:ln w="9525">
            <a:noFill/>
            <a:miter lim="800000"/>
            <a:headEnd/>
            <a:tailEnd/>
          </a:ln>
        </p:spPr>
        <p:txBody>
          <a:bodyPr wrap="none">
            <a:spAutoFit/>
          </a:bodyPr>
          <a:lstStyle/>
          <a:p>
            <a:r>
              <a:rPr lang="fr-FR" sz="5500" i="1" dirty="0">
                <a:latin typeface="Arial" pitchFamily="34" charset="0"/>
                <a:cs typeface="Arial" pitchFamily="34" charset="0"/>
              </a:rPr>
              <a:t>Merci de votre attention </a:t>
            </a:r>
          </a:p>
        </p:txBody>
      </p:sp>
      <p:pic>
        <p:nvPicPr>
          <p:cNvPr id="7" name="Picture 10" descr="C:\Users\Mounjo\Desktop\JIB-2012\Logo-Plan-strategique.png"/>
          <p:cNvPicPr>
            <a:picLocks noChangeAspect="1" noChangeArrowheads="1"/>
          </p:cNvPicPr>
          <p:nvPr/>
        </p:nvPicPr>
        <p:blipFill>
          <a:blip r:embed="rId3" cstate="print"/>
          <a:srcRect/>
          <a:stretch>
            <a:fillRect/>
          </a:stretch>
        </p:blipFill>
        <p:spPr bwMode="auto">
          <a:xfrm>
            <a:off x="12700" y="1481138"/>
            <a:ext cx="917575" cy="3600450"/>
          </a:xfrm>
          <a:prstGeom prst="rect">
            <a:avLst/>
          </a:prstGeom>
          <a:noFill/>
          <a:ln w="9525">
            <a:noFill/>
            <a:miter lim="800000"/>
            <a:headEnd/>
            <a:tailEnd/>
          </a:ln>
        </p:spPr>
      </p:pic>
      <p:pic>
        <p:nvPicPr>
          <p:cNvPr id="8" name="Picture 16"/>
          <p:cNvPicPr>
            <a:picLocks noChangeAspect="1" noChangeArrowheads="1"/>
          </p:cNvPicPr>
          <p:nvPr/>
        </p:nvPicPr>
        <p:blipFill>
          <a:blip r:embed="rId4" cstate="print"/>
          <a:srcRect/>
          <a:stretch>
            <a:fillRect/>
          </a:stretch>
        </p:blipFill>
        <p:spPr bwMode="auto">
          <a:xfrm>
            <a:off x="14288" y="5081588"/>
            <a:ext cx="971550" cy="1776412"/>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a:stretch>
            <a:fillRect/>
          </a:stretch>
        </p:blipFill>
        <p:spPr bwMode="auto">
          <a:xfrm>
            <a:off x="944562" y="965738"/>
            <a:ext cx="3923145" cy="3996000"/>
          </a:xfrm>
          <a:prstGeom prst="rect">
            <a:avLst/>
          </a:prstGeom>
          <a:noFill/>
          <a:ln w="9525">
            <a:noFill/>
            <a:miter lim="800000"/>
            <a:headEnd/>
            <a:tailEnd/>
          </a:ln>
          <a:effectLst/>
        </p:spPr>
      </p:pic>
      <p:pic>
        <p:nvPicPr>
          <p:cNvPr id="1029" name="Picture 5" descr="C:\Users\Mounjo\Documents\CHM-Niger\Justificatifs-préparatifs-form_dec_2012\Form-17_20-12\photos-han-niger\IMG_4947.JPG"/>
          <p:cNvPicPr>
            <a:picLocks noChangeAspect="1" noChangeArrowheads="1"/>
          </p:cNvPicPr>
          <p:nvPr/>
        </p:nvPicPr>
        <p:blipFill>
          <a:blip r:embed="rId6" cstate="print"/>
          <a:srcRect/>
          <a:stretch>
            <a:fillRect/>
          </a:stretch>
        </p:blipFill>
        <p:spPr bwMode="auto">
          <a:xfrm>
            <a:off x="4938107" y="1196752"/>
            <a:ext cx="4152113" cy="2772000"/>
          </a:xfrm>
          <a:prstGeom prst="rect">
            <a:avLst/>
          </a:prstGeom>
          <a:noFill/>
        </p:spPr>
      </p:pic>
      <p:pic>
        <p:nvPicPr>
          <p:cNvPr id="1030" name="Picture 6" descr="C:\Users\Mounjo\Documents\CHM-Niger\Justificatifs-préparatifs-form_dec_2012\Form-17_20-12\photos-han-niger\IMG_5085.JPG"/>
          <p:cNvPicPr>
            <a:picLocks noChangeAspect="1" noChangeArrowheads="1"/>
          </p:cNvPicPr>
          <p:nvPr/>
        </p:nvPicPr>
        <p:blipFill>
          <a:blip r:embed="rId7" cstate="print"/>
          <a:srcRect/>
          <a:stretch>
            <a:fillRect/>
          </a:stretch>
        </p:blipFill>
        <p:spPr bwMode="auto">
          <a:xfrm>
            <a:off x="4896480" y="4005064"/>
            <a:ext cx="4212000" cy="2808000"/>
          </a:xfrm>
          <a:prstGeom prst="rect">
            <a:avLst/>
          </a:prstGeom>
          <a:noFill/>
        </p:spPr>
      </p:pic>
      <p:pic>
        <p:nvPicPr>
          <p:cNvPr id="1031" name="Picture 7" descr="C:\Users\Mounjo\Documents\CHM-Niger\Justificatifs-préparatifs-form_dec_2012\Form-17_20-12\photos-han-niger\IMG_5133.JPG"/>
          <p:cNvPicPr>
            <a:picLocks noChangeAspect="1" noChangeArrowheads="1"/>
          </p:cNvPicPr>
          <p:nvPr/>
        </p:nvPicPr>
        <p:blipFill>
          <a:blip r:embed="rId8" cstate="print"/>
          <a:srcRect/>
          <a:stretch>
            <a:fillRect/>
          </a:stretch>
        </p:blipFill>
        <p:spPr bwMode="auto">
          <a:xfrm>
            <a:off x="1117832" y="4318576"/>
            <a:ext cx="3742200" cy="24948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554</TotalTime>
  <Words>455</Words>
  <Application>Microsoft Office PowerPoint</Application>
  <PresentationFormat>Affichage à l'écran (4:3)</PresentationFormat>
  <Paragraphs>34</Paragraphs>
  <Slides>6</Slides>
  <Notes>0</Notes>
  <HiddenSlides>0</HiddenSlides>
  <MMClips>0</MMClips>
  <ScaleCrop>false</ScaleCrop>
  <HeadingPairs>
    <vt:vector size="4" baseType="variant">
      <vt:variant>
        <vt:lpstr>Thème</vt:lpstr>
      </vt:variant>
      <vt:variant>
        <vt:i4>1</vt:i4>
      </vt:variant>
      <vt:variant>
        <vt:lpstr>Titres des diapositives</vt:lpstr>
      </vt:variant>
      <vt:variant>
        <vt:i4>6</vt:i4>
      </vt:variant>
    </vt:vector>
  </HeadingPairs>
  <TitlesOfParts>
    <vt:vector size="7" baseType="lpstr">
      <vt:lpstr>Thème Office</vt:lpstr>
      <vt:lpstr>Evolution du CHM Niger depuis l’atelier de Cotonou (avril 2012)  (Marrakech du 11 au 14 mars 2013) </vt:lpstr>
      <vt:lpstr>Recommandations Atelier Cotonou 2012</vt:lpstr>
      <vt:lpstr>Diapositive 3</vt:lpstr>
      <vt:lpstr>Diapositive 4</vt:lpstr>
      <vt:lpstr>Diapositive 5</vt:lpstr>
      <vt:lpstr>Diapositive 6</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Mounjo</dc:creator>
  <cp:lastModifiedBy>Mounjo</cp:lastModifiedBy>
  <cp:revision>16</cp:revision>
  <dcterms:created xsi:type="dcterms:W3CDTF">2013-03-10T23:06:49Z</dcterms:created>
  <dcterms:modified xsi:type="dcterms:W3CDTF">2013-03-12T10:00:39Z</dcterms:modified>
</cp:coreProperties>
</file>